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1" r:id="rId1"/>
    <p:sldMasterId id="2147483672" r:id="rId2"/>
  </p:sldMasterIdLst>
  <p:notesMasterIdLst>
    <p:notesMasterId r:id="rId30"/>
  </p:notesMasterIdLst>
  <p:handoutMasterIdLst>
    <p:handoutMasterId r:id="rId31"/>
  </p:handoutMasterIdLst>
  <p:sldIdLst>
    <p:sldId id="448" r:id="rId3"/>
    <p:sldId id="449" r:id="rId4"/>
    <p:sldId id="450" r:id="rId5"/>
    <p:sldId id="451" r:id="rId6"/>
    <p:sldId id="452" r:id="rId7"/>
    <p:sldId id="454" r:id="rId8"/>
    <p:sldId id="455" r:id="rId9"/>
    <p:sldId id="456" r:id="rId10"/>
    <p:sldId id="436" r:id="rId11"/>
    <p:sldId id="437" r:id="rId12"/>
    <p:sldId id="438" r:id="rId13"/>
    <p:sldId id="441" r:id="rId14"/>
    <p:sldId id="442" r:id="rId15"/>
    <p:sldId id="439" r:id="rId16"/>
    <p:sldId id="426" r:id="rId17"/>
    <p:sldId id="415" r:id="rId18"/>
    <p:sldId id="434" r:id="rId19"/>
    <p:sldId id="430" r:id="rId20"/>
    <p:sldId id="431" r:id="rId21"/>
    <p:sldId id="432" r:id="rId22"/>
    <p:sldId id="433" r:id="rId23"/>
    <p:sldId id="435" r:id="rId24"/>
    <p:sldId id="444" r:id="rId25"/>
    <p:sldId id="445" r:id="rId26"/>
    <p:sldId id="446" r:id="rId27"/>
    <p:sldId id="457" r:id="rId28"/>
    <p:sldId id="404" r:id="rId29"/>
  </p:sldIdLst>
  <p:sldSz cx="9144000" cy="6858000" type="screen4x3"/>
  <p:notesSz cx="6858000" cy="9144000"/>
  <p:custDataLst>
    <p:tags r:id="rId32"/>
  </p:custData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4065">
          <p15:clr>
            <a:srgbClr val="A4A3A4"/>
          </p15:clr>
        </p15:guide>
        <p15:guide id="2" orient="horz" pos="799">
          <p15:clr>
            <a:srgbClr val="A4A3A4"/>
          </p15:clr>
        </p15:guide>
        <p15:guide id="3" orient="horz" pos="2160">
          <p15:clr>
            <a:srgbClr val="A4A3A4"/>
          </p15:clr>
        </p15:guide>
        <p15:guide id="4" pos="2880">
          <p15:clr>
            <a:srgbClr val="A4A3A4"/>
          </p15:clr>
        </p15:guide>
        <p15:guide id="5" pos="249">
          <p15:clr>
            <a:srgbClr val="A4A3A4"/>
          </p15:clr>
        </p15:guide>
        <p15:guide id="6" pos="5511">
          <p15:clr>
            <a:srgbClr val="A4A3A4"/>
          </p15:clr>
        </p15:guide>
        <p15:guide id="7" pos="476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CED4DC"/>
    <a:srgbClr val="0B2A51"/>
    <a:srgbClr val="636C8E"/>
    <a:srgbClr val="0B2A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Keine Formatvorlage, Tabellenraster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Helle Formatvorlage 2 - Akz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Keine Formatvorlage, kein Raster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9C7853C-536D-4A76-A0AE-DD22124D55A5}" styleName="Designformatvorlage 1 - Akz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68" autoAdjust="0"/>
    <p:restoredTop sz="92533" autoAdjust="0"/>
  </p:normalViewPr>
  <p:slideViewPr>
    <p:cSldViewPr showGuides="1">
      <p:cViewPr varScale="1">
        <p:scale>
          <a:sx n="134" d="100"/>
          <a:sy n="134" d="100"/>
        </p:scale>
        <p:origin x="-1188" y="-78"/>
      </p:cViewPr>
      <p:guideLst>
        <p:guide orient="horz" pos="4065"/>
        <p:guide orient="horz" pos="799"/>
        <p:guide orient="horz" pos="2160"/>
        <p:guide pos="2880"/>
        <p:guide pos="249"/>
        <p:guide pos="5511"/>
        <p:guide pos="476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  <p:sld r:id="rId2" collapse="1"/>
    </p:sldLst>
  </p:outlin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102" d="100"/>
          <a:sy n="102" d="100"/>
        </p:scale>
        <p:origin x="-3474" y="-96"/>
      </p:cViewPr>
      <p:guideLst>
        <p:guide orient="horz" pos="2880"/>
        <p:guide pos="2160"/>
      </p:guideLst>
    </p:cSldViewPr>
  </p:notesViewPr>
  <p:gridSpacing cx="72010" cy="7201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Relationship Id="rId35" Type="http://schemas.openxmlformats.org/officeDocument/2006/relationships/theme" Target="theme/theme1.xml"/></Relationships>
</file>

<file path=ppt/_rels/viewProps.xml.rels><?xml version="1.0" encoding="UTF-8" standalone="yes"?>
<Relationships xmlns="http://schemas.openxmlformats.org/package/2006/relationships"><Relationship Id="rId2" Type="http://schemas.openxmlformats.org/officeDocument/2006/relationships/slide" Target="slides/slide17.xml"/><Relationship Id="rId1" Type="http://schemas.openxmlformats.org/officeDocument/2006/relationships/slide" Target="slides/slide1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5BC9199C-D220-41F6-AC9A-F877891A7AD7}" type="datetimeFigureOut">
              <a:rPr lang="en-US"/>
              <a:pPr>
                <a:defRPr/>
              </a:pPr>
              <a:t>8/16/2017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>
              <a:defRPr/>
            </a:pPr>
            <a:fld id="{EB42C439-A635-4749-BA52-0B234EDE0879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1935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FD375E63-B260-4B52-8998-1AC8C4A7937E}" type="datetimeFigureOut">
              <a:rPr lang="en-US"/>
              <a:pPr>
                <a:defRPr/>
              </a:pPr>
              <a:t>8/16/2017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 noProof="0"/>
              <a:t>Textmasterformat bearbeiten</a:t>
            </a:r>
          </a:p>
          <a:p>
            <a:pPr lvl="1"/>
            <a:r>
              <a:rPr lang="de-DE" noProof="0"/>
              <a:t>Zweite Ebene</a:t>
            </a:r>
          </a:p>
          <a:p>
            <a:pPr lvl="2"/>
            <a:r>
              <a:rPr lang="de-DE" noProof="0"/>
              <a:t>Dritte Ebene</a:t>
            </a:r>
          </a:p>
          <a:p>
            <a:pPr lvl="3"/>
            <a:r>
              <a:rPr lang="de-DE" noProof="0"/>
              <a:t>Vierte Ebene</a:t>
            </a:r>
          </a:p>
          <a:p>
            <a:pPr lvl="4"/>
            <a:r>
              <a:rPr lang="de-DE" noProof="0"/>
              <a:t>Fünfte Ebene</a:t>
            </a:r>
            <a:endParaRPr lang="en-US" noProof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78AB07A6-3D27-4761-A68D-23D11C0A04DE}" type="slidenum">
              <a:rPr lang="en-US"/>
              <a:pPr>
                <a:defRPr/>
              </a:pPr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68771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Folienbildplatzhalt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146175" y="687388"/>
            <a:ext cx="4567238" cy="3427412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2227" name="Notizenplatzhalter 2"/>
          <p:cNvSpPr>
            <a:spLocks noGrp="1"/>
          </p:cNvSpPr>
          <p:nvPr>
            <p:ph type="body" idx="1"/>
          </p:nvPr>
        </p:nvSpPr>
        <p:spPr bwMode="auto">
          <a:xfrm>
            <a:off x="914400" y="4343400"/>
            <a:ext cx="5029200" cy="4113213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22" tIns="45711" rIns="91422" bIns="45711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  <a:defRPr/>
            </a:pPr>
            <a:endParaRPr lang="de-DE" altLang="de-DE"/>
          </a:p>
        </p:txBody>
      </p:sp>
      <p:sp>
        <p:nvSpPr>
          <p:cNvPr id="52228" name="Foliennummernplatzhalter 3"/>
          <p:cNvSpPr txBox="1">
            <a:spLocks noGrp="1"/>
          </p:cNvSpPr>
          <p:nvPr/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22" tIns="45711" rIns="91422" bIns="45711" anchor="b"/>
          <a:lstStyle>
            <a:lvl1pPr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 defTabSz="912813" eaLnBrk="0" hangingPunct="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defTabSz="912813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 eaLnBrk="1" hangingPunct="1">
              <a:spcBef>
                <a:spcPct val="0"/>
              </a:spcBef>
            </a:pPr>
            <a:fld id="{9974FA85-D5C1-4516-AADF-7BF8611E7572}" type="slidenum">
              <a:rPr lang="de-DE" altLang="de-DE" sz="1100">
                <a:solidFill>
                  <a:srgbClr val="000000"/>
                </a:solidFill>
                <a:latin typeface="Times New Roman" pitchFamily="18" charset="0"/>
                <a:ea typeface="ＭＳ Ｐゴシック" pitchFamily="34" charset="-128"/>
              </a:rPr>
              <a:pPr algn="r" eaLnBrk="1" hangingPunct="1">
                <a:spcBef>
                  <a:spcPct val="0"/>
                </a:spcBef>
              </a:pPr>
              <a:t>27</a:t>
            </a:fld>
            <a:endParaRPr lang="de-DE" altLang="de-DE" sz="1100">
              <a:solidFill>
                <a:srgbClr val="000000"/>
              </a:solidFill>
              <a:latin typeface="Times New Roman" pitchFamily="18" charset="0"/>
              <a:ea typeface="ＭＳ Ｐゴシック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980016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_LKT_In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8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85" y="330664"/>
            <a:ext cx="1468352" cy="54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459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7" y="188913"/>
            <a:ext cx="6043421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6048840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939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el 10"/>
          <p:cNvSpPr>
            <a:spLocks noGrp="1"/>
          </p:cNvSpPr>
          <p:nvPr>
            <p:ph type="title" hasCustomPrompt="1"/>
          </p:nvPr>
        </p:nvSpPr>
        <p:spPr>
          <a:xfrm>
            <a:off x="2123728" y="188913"/>
            <a:ext cx="5256662" cy="216693"/>
          </a:xfrm>
        </p:spPr>
        <p:txBody>
          <a:bodyPr/>
          <a:lstStyle>
            <a:lvl1pPr>
              <a:defRPr/>
            </a:lvl1pPr>
          </a:lstStyle>
          <a:p>
            <a:r>
              <a:rPr lang="de-DE" dirty="0"/>
              <a:t>Überschrift</a:t>
            </a:r>
          </a:p>
        </p:txBody>
      </p:sp>
      <p:sp>
        <p:nvSpPr>
          <p:cNvPr id="12" name="Untertitel 2"/>
          <p:cNvSpPr>
            <a:spLocks noGrp="1"/>
          </p:cNvSpPr>
          <p:nvPr>
            <p:ph type="subTitle" idx="1" hasCustomPrompt="1"/>
          </p:nvPr>
        </p:nvSpPr>
        <p:spPr>
          <a:xfrm>
            <a:off x="2123660" y="476590"/>
            <a:ext cx="5261375" cy="216030"/>
          </a:xfrm>
          <a:prstGeom prst="rect">
            <a:avLst/>
          </a:prstGeom>
        </p:spPr>
        <p:txBody>
          <a:bodyPr lIns="90000" tIns="0" rIns="0" bIns="0" anchor="ctr" anchorCtr="0">
            <a:noAutofit/>
          </a:bodyPr>
          <a:lstStyle>
            <a:lvl1pPr marL="0" indent="0" algn="l">
              <a:buNone/>
              <a:defRPr sz="1600" i="0">
                <a:solidFill>
                  <a:schemeClr val="bg1">
                    <a:lumMod val="7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 dirty="0"/>
              <a:t>Unterschrift</a:t>
            </a:r>
          </a:p>
        </p:txBody>
      </p:sp>
      <p:pic>
        <p:nvPicPr>
          <p:cNvPr id="26626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9428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klein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0" descr="L:\Vorlagen\LKT-AMFD-Logo\klein\LKT_klein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119" y="195264"/>
            <a:ext cx="491481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hteck 4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75245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KT_groß_Danksag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hteck 1"/>
          <p:cNvSpPr/>
          <p:nvPr userDrawn="1"/>
        </p:nvSpPr>
        <p:spPr>
          <a:xfrm>
            <a:off x="16841" y="6445873"/>
            <a:ext cx="9108000" cy="4048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3" name="Picture 2" descr="L:\Vorlagen\LKT-AMFD-Logo\groß\LKT_white_300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6773" y="195264"/>
            <a:ext cx="1255827" cy="4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317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8"/>
          <p:cNvSpPr>
            <a:spLocks noChangeArrowheads="1"/>
          </p:cNvSpPr>
          <p:nvPr userDrawn="1"/>
        </p:nvSpPr>
        <p:spPr bwMode="auto">
          <a:xfrm>
            <a:off x="736600" y="1200150"/>
            <a:ext cx="8459788" cy="14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50000"/>
              </a:spcBef>
              <a:defRPr/>
            </a:pPr>
            <a:r>
              <a:rPr lang="de-DE" altLang="de-DE" sz="900" b="1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Fakultät Verkehrswissenschaften „Friedrich List“ - Institut für Automobiltechnik Dresden–IAD - </a:t>
            </a:r>
            <a:r>
              <a:rPr lang="de-DE" altLang="de-DE" sz="900">
                <a:solidFill>
                  <a:srgbClr val="FFFFFF"/>
                </a:solidFill>
                <a:latin typeface="Verdana" pitchFamily="34" charset="0"/>
                <a:ea typeface="ＭＳ Ｐゴシック" pitchFamily="34" charset="-128"/>
              </a:rPr>
              <a:t>Lehrstuhl Kraftfahrzeugtechnik</a:t>
            </a:r>
          </a:p>
        </p:txBody>
      </p:sp>
      <p:sp>
        <p:nvSpPr>
          <p:cNvPr id="1030" name="Rectangle 1045"/>
          <p:cNvSpPr>
            <a:spLocks noChangeArrowheads="1"/>
          </p:cNvSpPr>
          <p:nvPr userDrawn="1"/>
        </p:nvSpPr>
        <p:spPr bwMode="auto">
          <a:xfrm>
            <a:off x="0" y="1169988"/>
            <a:ext cx="9144000" cy="176212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1031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1169988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1032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75" y="300038"/>
            <a:ext cx="1905000" cy="55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34" name="Gerade Verbindung mit Pfeil 32"/>
          <p:cNvCxnSpPr>
            <a:cxnSpLocks noChangeShapeType="1"/>
          </p:cNvCxnSpPr>
          <p:nvPr userDrawn="1"/>
        </p:nvCxnSpPr>
        <p:spPr bwMode="auto">
          <a:xfrm>
            <a:off x="0" y="1167320"/>
            <a:ext cx="9144000" cy="0"/>
          </a:xfrm>
          <a:prstGeom prst="straightConnector1">
            <a:avLst/>
          </a:prstGeom>
          <a:noFill/>
          <a:ln w="19050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035" name="Rechteck 10"/>
          <p:cNvSpPr>
            <a:spLocks noChangeArrowheads="1"/>
          </p:cNvSpPr>
          <p:nvPr userDrawn="1"/>
        </p:nvSpPr>
        <p:spPr bwMode="auto">
          <a:xfrm>
            <a:off x="723900" y="1150938"/>
            <a:ext cx="7716838" cy="215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800" b="1">
                <a:solidFill>
                  <a:srgbClr val="EEECE1"/>
                </a:solidFill>
                <a:latin typeface="Verdana" pitchFamily="34" charset="0"/>
                <a:ea typeface="Verdana" pitchFamily="34" charset="0"/>
                <a:cs typeface="Verdana" pitchFamily="34" charset="0"/>
              </a:rPr>
              <a:t>Fakultät Verkehrswissenschaften „Friedrich List“  -  Institut für Automobiltechnik Dresden  -  Lehrstuhl Kraftfahrzeugtechnik</a:t>
            </a:r>
          </a:p>
        </p:txBody>
      </p:sp>
    </p:spTree>
    <p:extLst>
      <p:ext uri="{BB962C8B-B14F-4D97-AF65-F5344CB8AC3E}">
        <p14:creationId xmlns:p14="http://schemas.microsoft.com/office/powerpoint/2010/main" val="25661902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0" indent="0" algn="l" rtl="0" eaLnBrk="0" fontAlgn="base" hangingPunct="0">
        <a:spcBef>
          <a:spcPct val="20000"/>
        </a:spcBef>
        <a:spcAft>
          <a:spcPct val="0"/>
        </a:spcAft>
        <a:buFont typeface="Arial" charset="0"/>
        <a:buNone/>
        <a:defRPr sz="2000" b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rgbClr val="0B2A5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rgbClr val="0B2A5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rgbClr val="0B2A5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21" descr="IAD-Logo_sw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04" t="23866" r="24586" b="59795"/>
          <a:stretch>
            <a:fillRect/>
          </a:stretch>
        </p:blipFill>
        <p:spPr bwMode="auto">
          <a:xfrm>
            <a:off x="7667625" y="260350"/>
            <a:ext cx="1368425" cy="596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53" name="Rectangle 1045"/>
          <p:cNvSpPr>
            <a:spLocks noChangeArrowheads="1"/>
          </p:cNvSpPr>
          <p:nvPr userDrawn="1"/>
        </p:nvSpPr>
        <p:spPr bwMode="auto">
          <a:xfrm>
            <a:off x="0" y="836613"/>
            <a:ext cx="9144000" cy="120650"/>
          </a:xfrm>
          <a:prstGeom prst="rect">
            <a:avLst/>
          </a:prstGeom>
          <a:solidFill>
            <a:srgbClr val="636C8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sp>
        <p:nvSpPr>
          <p:cNvPr id="2054" name="Rectangle 1046"/>
          <p:cNvSpPr>
            <a:spLocks noChangeArrowheads="1"/>
          </p:cNvSpPr>
          <p:nvPr userDrawn="1"/>
        </p:nvSpPr>
        <p:spPr bwMode="auto">
          <a:xfrm>
            <a:off x="0" y="0"/>
            <a:ext cx="9144000" cy="836613"/>
          </a:xfrm>
          <a:prstGeom prst="rect">
            <a:avLst/>
          </a:prstGeom>
          <a:solidFill>
            <a:srgbClr val="0B2A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endParaRPr lang="de-DE" altLang="de-DE" sz="1000" b="1">
              <a:solidFill>
                <a:srgbClr val="EEECE1"/>
              </a:solidFill>
              <a:latin typeface="Microsoft Sans Serif" pitchFamily="34" charset="0"/>
              <a:ea typeface="ＭＳ Ｐゴシック" pitchFamily="34" charset="-128"/>
            </a:endParaRPr>
          </a:p>
        </p:txBody>
      </p:sp>
      <p:pic>
        <p:nvPicPr>
          <p:cNvPr id="2055" name="Picture 1044" descr="D:\Job\Aktive Beratung\TUD Neu CI\Kopie von TU_Logo_90mm\TU_Logo_90_SW.png"/>
          <p:cNvPicPr>
            <a:picLocks noChangeAspect="1" noChangeArrowheads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9713" y="195263"/>
            <a:ext cx="1524000" cy="44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2057" name="Gerade Verbindung mit Pfeil 32"/>
          <p:cNvCxnSpPr>
            <a:cxnSpLocks noChangeShapeType="1"/>
          </p:cNvCxnSpPr>
          <p:nvPr userDrawn="1"/>
        </p:nvCxnSpPr>
        <p:spPr bwMode="auto">
          <a:xfrm>
            <a:off x="0" y="836613"/>
            <a:ext cx="9144000" cy="0"/>
          </a:xfrm>
          <a:prstGeom prst="straightConnector1">
            <a:avLst/>
          </a:prstGeom>
          <a:noFill/>
          <a:ln w="9525" algn="ctr">
            <a:solidFill>
              <a:srgbClr val="C29B14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058" name="Textfeld 10"/>
          <p:cNvSpPr txBox="1">
            <a:spLocks noChangeArrowheads="1"/>
          </p:cNvSpPr>
          <p:nvPr userDrawn="1"/>
        </p:nvSpPr>
        <p:spPr bwMode="auto">
          <a:xfrm>
            <a:off x="251400" y="6531780"/>
            <a:ext cx="223231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defRPr/>
            </a:pPr>
            <a:r>
              <a:rPr lang="de-DE" altLang="de-DE" sz="105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Dresden, den 09.10.2014</a:t>
            </a:r>
          </a:p>
        </p:txBody>
      </p:sp>
      <p:sp>
        <p:nvSpPr>
          <p:cNvPr id="2059" name="Textfeld 12"/>
          <p:cNvSpPr txBox="1">
            <a:spLocks noChangeArrowheads="1"/>
          </p:cNvSpPr>
          <p:nvPr userDrawn="1"/>
        </p:nvSpPr>
        <p:spPr bwMode="auto">
          <a:xfrm>
            <a:off x="3088365" y="6525430"/>
            <a:ext cx="2995846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ctr">
              <a:defRPr/>
            </a:pPr>
            <a:r>
              <a:rPr lang="de-DE" altLang="de-DE" sz="105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t>Kurztitel – Max Mustermann</a:t>
            </a:r>
          </a:p>
        </p:txBody>
      </p:sp>
      <p:sp>
        <p:nvSpPr>
          <p:cNvPr id="2061" name="Textplatzhalter 2"/>
          <p:cNvSpPr>
            <a:spLocks noGrp="1" noChangeAspect="1"/>
          </p:cNvSpPr>
          <p:nvPr>
            <p:ph type="body" idx="1"/>
          </p:nvPr>
        </p:nvSpPr>
        <p:spPr bwMode="auto">
          <a:xfrm>
            <a:off x="395287" y="1268413"/>
            <a:ext cx="8353425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de-DE" dirty="0"/>
              <a:t>Textmasterformate durch Klicken bearbeiten</a:t>
            </a:r>
          </a:p>
          <a:p>
            <a:pPr lvl="1"/>
            <a:r>
              <a:rPr lang="de-DE" altLang="de-DE" dirty="0"/>
              <a:t>Zweite Ebene</a:t>
            </a:r>
          </a:p>
          <a:p>
            <a:pPr lvl="2"/>
            <a:r>
              <a:rPr lang="de-DE" altLang="de-DE" dirty="0"/>
              <a:t>Dritte Ebene</a:t>
            </a:r>
          </a:p>
          <a:p>
            <a:pPr lvl="3"/>
            <a:r>
              <a:rPr lang="de-DE" altLang="de-DE" dirty="0"/>
              <a:t>Vierte Ebene</a:t>
            </a:r>
          </a:p>
          <a:p>
            <a:pPr lvl="4"/>
            <a:r>
              <a:rPr lang="de-DE" altLang="de-DE" dirty="0"/>
              <a:t>Fünfte Ebene</a:t>
            </a:r>
          </a:p>
        </p:txBody>
      </p:sp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2123728" y="188913"/>
            <a:ext cx="5616712" cy="21669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de-DE" dirty="0"/>
              <a:t>Überschrift</a:t>
            </a:r>
          </a:p>
        </p:txBody>
      </p:sp>
      <p:sp>
        <p:nvSpPr>
          <p:cNvPr id="2060" name="Textfeld 13"/>
          <p:cNvSpPr txBox="1">
            <a:spLocks noChangeArrowheads="1"/>
          </p:cNvSpPr>
          <p:nvPr userDrawn="1"/>
        </p:nvSpPr>
        <p:spPr bwMode="auto">
          <a:xfrm>
            <a:off x="7673400" y="6525430"/>
            <a:ext cx="1219200" cy="2539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rIns="0">
            <a:spAutoFit/>
          </a:bodyPr>
          <a:lstStyle>
            <a:lvl1pPr>
              <a:defRPr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algn="r">
              <a:defRPr/>
            </a:pPr>
            <a:fld id="{75D83109-559A-4782-872D-F054778A4D37}" type="slidenum">
              <a:rPr lang="de-DE" altLang="de-DE" sz="1050" smtClean="0">
                <a:solidFill>
                  <a:srgbClr val="0B2A51"/>
                </a:solidFill>
                <a:latin typeface="Verdana" pitchFamily="34" charset="0"/>
                <a:ea typeface="ＭＳ Ｐゴシック" pitchFamily="34" charset="-128"/>
              </a:rPr>
              <a:pPr algn="r">
                <a:defRPr/>
              </a:pPr>
              <a:t>‹Nr.›</a:t>
            </a:fld>
            <a:endParaRPr lang="de-DE" altLang="de-DE" sz="1050">
              <a:solidFill>
                <a:srgbClr val="0B2A51"/>
              </a:solidFill>
              <a:latin typeface="Verdana" pitchFamily="34" charset="0"/>
              <a:ea typeface="ＭＳ Ｐゴシック" pitchFamily="34" charset="-128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13" r:id="rId2"/>
    <p:sldLayoutId id="2147483726" r:id="rId3"/>
    <p:sldLayoutId id="2147483702" r:id="rId4"/>
  </p:sldLayoutIdLst>
  <p:hf hdr="0"/>
  <p:txStyles>
    <p:titleStyle>
      <a:lvl1pPr algn="l" rtl="0" eaLnBrk="0" fontAlgn="base" hangingPunct="0">
        <a:spcBef>
          <a:spcPct val="0"/>
        </a:spcBef>
        <a:spcAft>
          <a:spcPct val="0"/>
        </a:spcAft>
        <a:defRPr lang="de-DE" sz="1600" b="1" dirty="0">
          <a:solidFill>
            <a:schemeClr val="bg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>
          <a:solidFill>
            <a:srgbClr val="BFBFBF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24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20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lang="de-DE" altLang="de-DE" sz="18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lang="de-DE" altLang="de-DE" sz="1600" dirty="0" smtClean="0">
          <a:solidFill>
            <a:srgbClr val="0B2A51"/>
          </a:solidFill>
          <a:latin typeface="Verdana" panose="020B0604030504040204" pitchFamily="34" charset="0"/>
          <a:ea typeface="Verdana" panose="020B0604030504040204" pitchFamily="34" charset="0"/>
          <a:cs typeface="Verdana" panose="020B0604030504040204" pitchFamily="34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rgbClr val="0B2A5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Gliederung</a:t>
            </a:r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107380" y="1052670"/>
            <a:ext cx="9036620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1. Video bearbeiten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Weil nur eine Fahrspur gebraucht ist, wird Video ausgeschnitten. Je </a:t>
            </a: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wenigere</a:t>
            </a: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Bildpunkte, desto schneller bearbeitet </a:t>
            </a: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Syntax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imcrop</a:t>
            </a: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 : wird ein Bild in eine ausgewählte Abmaß ausgeschnitten.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Original Video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Abb.1, Originalvideo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80" y="3645030"/>
            <a:ext cx="7633060" cy="2341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0032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980660"/>
            <a:ext cx="8713163" cy="58773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Luftbild ist Bild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Googlemap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Das Bild wird von oben beobachtet.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420" y="1772770"/>
            <a:ext cx="8405804" cy="4032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720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Imshowpair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Zeigen 2 verschiedene Bilder in einem 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85" y="1772770"/>
            <a:ext cx="8846501" cy="3765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2642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Polinom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tranformiert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.Vorteil Mittellinie sieht besser als Projektiv Transformation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182" y="1484730"/>
            <a:ext cx="7739327" cy="44127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5862480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980660"/>
            <a:ext cx="867657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Projektiv transformiert. Vorteil Querlinie ist besser als Polynom Transformation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aufgesetz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440" y="1628750"/>
            <a:ext cx="7993110" cy="489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2456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1" y="980661"/>
            <a:ext cx="8748580" cy="576079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transformiert wird, damit die Polynom durch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6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fixierte Punkte  genau auf 6 gemalte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Punkte von Luftbild überlagert wird. Je mehr Kontrollpunkte, desto besser transformiert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Nach der Transformation wird Ortsbild auf neue Position aufgesetzt.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Problem:  Mittlere Straßenlinie nicht ganz genau auf einander überlagert wird.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: mehr Kontrollpunkte  besser  und verzerrtes Ortsbild vorher entzerrt.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Weil Straße nicht gerade ist                      Transformationstyp ist Polynom. Damit Mittellinie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Besser aufeinander setzt.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cxnSp>
        <p:nvCxnSpPr>
          <p:cNvPr id="5" name="Gerade Verbindung mit Pfeil 4"/>
          <p:cNvCxnSpPr/>
          <p:nvPr/>
        </p:nvCxnSpPr>
        <p:spPr>
          <a:xfrm>
            <a:off x="2771750" y="3356990"/>
            <a:ext cx="79211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587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1428449"/>
              </p:ext>
            </p:extLst>
          </p:nvPr>
        </p:nvGraphicFramePr>
        <p:xfrm>
          <a:off x="16493" y="1914755"/>
          <a:ext cx="9127507" cy="525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12884">
                  <a:extLst>
                    <a:ext uri="{9D8B030D-6E8A-4147-A177-3AD203B41FA5}">
                      <a16:colId xmlns:a16="http://schemas.microsoft.com/office/drawing/2014/main" xmlns="" val="3072778587"/>
                    </a:ext>
                  </a:extLst>
                </a:gridCol>
                <a:gridCol w="2282823">
                  <a:extLst>
                    <a:ext uri="{9D8B030D-6E8A-4147-A177-3AD203B41FA5}">
                      <a16:colId xmlns:a16="http://schemas.microsoft.com/office/drawing/2014/main" xmlns="" val="3259852326"/>
                    </a:ext>
                  </a:extLst>
                </a:gridCol>
                <a:gridCol w="831524">
                  <a:extLst>
                    <a:ext uri="{9D8B030D-6E8A-4147-A177-3AD203B41FA5}">
                      <a16:colId xmlns:a16="http://schemas.microsoft.com/office/drawing/2014/main" xmlns="" val="2582560740"/>
                    </a:ext>
                  </a:extLst>
                </a:gridCol>
                <a:gridCol w="2300276">
                  <a:extLst>
                    <a:ext uri="{9D8B030D-6E8A-4147-A177-3AD203B41FA5}">
                      <a16:colId xmlns:a16="http://schemas.microsoft.com/office/drawing/2014/main" xmlns="" val="255389515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r>
                        <a:rPr lang="de-DE"/>
                        <a:t>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093566020"/>
                  </a:ext>
                </a:extLst>
              </a:tr>
              <a:tr h="1728415">
                <a:tc>
                  <a:txBody>
                    <a:bodyPr/>
                    <a:lstStyle/>
                    <a:p>
                      <a:r>
                        <a:rPr lang="de-DE" sz="1800" err="1"/>
                        <a:t>vision.ForegroundDetector</a:t>
                      </a:r>
                      <a:endParaRPr lang="de-DE" sz="1800"/>
                    </a:p>
                    <a:p>
                      <a:r>
                        <a:rPr lang="de-DE" sz="1800"/>
                        <a:t>Vergleich  Farb- und Graustufenvideorahmen mit Hintergrundmodell , um zu  </a:t>
                      </a:r>
                      <a:r>
                        <a:rPr lang="de-DE" sz="1800" err="1"/>
                        <a:t>betimmen</a:t>
                      </a:r>
                      <a:r>
                        <a:rPr lang="de-DE" sz="1800"/>
                        <a:t> ,ob einzelner Pixeln  Teil des </a:t>
                      </a:r>
                      <a:r>
                        <a:rPr lang="de-DE" sz="1800" err="1"/>
                        <a:t>Hintergrundsoder</a:t>
                      </a:r>
                      <a:r>
                        <a:rPr lang="de-DE" sz="1800"/>
                        <a:t> Vordergrunds  sind.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NumTrainingFrames</a:t>
                      </a:r>
                      <a:endParaRPr lang="de-DE" sz="1800"/>
                    </a:p>
                    <a:p>
                      <a:r>
                        <a:rPr lang="de-DE" sz="1800"/>
                        <a:t>Anzahl </a:t>
                      </a:r>
                      <a:r>
                        <a:rPr lang="de-DE" sz="1800" err="1"/>
                        <a:t>deranfänglichen</a:t>
                      </a:r>
                      <a:r>
                        <a:rPr lang="de-DE" sz="1800"/>
                        <a:t> Video Rahmen zum </a:t>
                      </a:r>
                      <a:r>
                        <a:rPr lang="de-DE" sz="1800" err="1"/>
                        <a:t>Traineiren</a:t>
                      </a:r>
                      <a:r>
                        <a:rPr lang="de-DE" sz="1800"/>
                        <a:t> von Hintergrundmodellen.</a:t>
                      </a:r>
                    </a:p>
                    <a:p>
                      <a:endParaRPr lang="de-DE" sz="12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38863812"/>
                  </a:ext>
                </a:extLst>
              </a:tr>
              <a:tr h="2333360">
                <a:tc>
                  <a:txBody>
                    <a:bodyPr/>
                    <a:lstStyle/>
                    <a:p>
                      <a:endParaRPr lang="de-DE"/>
                    </a:p>
                    <a:p>
                      <a:endParaRPr lang="de-DE"/>
                    </a:p>
                    <a:p>
                      <a:endParaRPr lang="de-DE"/>
                    </a:p>
                    <a:p>
                      <a:endParaRPr lang="de-DE"/>
                    </a:p>
                    <a:p>
                      <a:r>
                        <a:rPr lang="de-DE" sz="1800" err="1"/>
                        <a:t>NumGaussians</a:t>
                      </a:r>
                      <a:r>
                        <a:rPr lang="de-DE" sz="1800"/>
                        <a:t> zu klein wird </a:t>
                      </a:r>
                      <a:r>
                        <a:rPr lang="de-DE" sz="1800" err="1"/>
                        <a:t>Foreground</a:t>
                      </a:r>
                      <a:r>
                        <a:rPr lang="de-DE" sz="1800"/>
                        <a:t> nur schwarz ,  Auto nicht erkannt.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NumGaussians</a:t>
                      </a:r>
                      <a:endParaRPr lang="de-DE" sz="1800"/>
                    </a:p>
                    <a:p>
                      <a:r>
                        <a:rPr lang="de-DE" sz="1800"/>
                        <a:t>Nummer des </a:t>
                      </a:r>
                      <a:r>
                        <a:rPr lang="de-DE" sz="1800" err="1"/>
                        <a:t>Gauschmodells</a:t>
                      </a:r>
                      <a:r>
                        <a:rPr lang="de-DE" sz="1800"/>
                        <a:t> in Mischmodell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2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41556582"/>
                  </a:ext>
                </a:extLst>
              </a:tr>
            </a:tbl>
          </a:graphicData>
        </a:graphic>
      </p:graphicFrame>
      <p:sp>
        <p:nvSpPr>
          <p:cNvPr id="5" name="Textfeld 4"/>
          <p:cNvSpPr txBox="1"/>
          <p:nvPr/>
        </p:nvSpPr>
        <p:spPr>
          <a:xfrm>
            <a:off x="0" y="980660"/>
            <a:ext cx="9108630" cy="86412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2. Bilderkennung</a:t>
            </a:r>
          </a:p>
        </p:txBody>
      </p:sp>
    </p:spTree>
    <p:extLst>
      <p:ext uri="{BB962C8B-B14F-4D97-AF65-F5344CB8AC3E}">
        <p14:creationId xmlns:p14="http://schemas.microsoft.com/office/powerpoint/2010/main" val="25378758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Untertitel 6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graphicFrame>
        <p:nvGraphicFramePr>
          <p:cNvPr id="8" name="Tabel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9465537"/>
              </p:ext>
            </p:extLst>
          </p:nvPr>
        </p:nvGraphicFramePr>
        <p:xfrm>
          <a:off x="-36006" y="1916790"/>
          <a:ext cx="9144001" cy="77167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729">
                  <a:extLst>
                    <a:ext uri="{9D8B030D-6E8A-4147-A177-3AD203B41FA5}">
                      <a16:colId xmlns:a16="http://schemas.microsoft.com/office/drawing/2014/main" xmlns="" val="1348016690"/>
                    </a:ext>
                  </a:extLst>
                </a:gridCol>
                <a:gridCol w="2664369">
                  <a:extLst>
                    <a:ext uri="{9D8B030D-6E8A-4147-A177-3AD203B41FA5}">
                      <a16:colId xmlns:a16="http://schemas.microsoft.com/office/drawing/2014/main" xmlns="" val="2327802637"/>
                    </a:ext>
                  </a:extLst>
                </a:gridCol>
                <a:gridCol w="2016279">
                  <a:extLst>
                    <a:ext uri="{9D8B030D-6E8A-4147-A177-3AD203B41FA5}">
                      <a16:colId xmlns:a16="http://schemas.microsoft.com/office/drawing/2014/main" xmlns="" val="2878192333"/>
                    </a:ext>
                  </a:extLst>
                </a:gridCol>
                <a:gridCol w="1835624">
                  <a:extLst>
                    <a:ext uri="{9D8B030D-6E8A-4147-A177-3AD203B41FA5}">
                      <a16:colId xmlns:a16="http://schemas.microsoft.com/office/drawing/2014/main" xmlns="" val="3643510726"/>
                    </a:ext>
                  </a:extLst>
                </a:gridCol>
              </a:tblGrid>
              <a:tr h="384090">
                <a:tc>
                  <a:txBody>
                    <a:bodyPr/>
                    <a:lstStyle/>
                    <a:p>
                      <a:r>
                        <a:rPr lang="de-DE" smtClean="0"/>
                        <a:t>Syntax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Variante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Original Wert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Neuer Wert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61577713"/>
                  </a:ext>
                </a:extLst>
              </a:tr>
              <a:tr h="680474">
                <a:tc rowSpan="8">
                  <a:txBody>
                    <a:bodyPr/>
                    <a:lstStyle/>
                    <a:p>
                      <a:r>
                        <a:rPr lang="de-DE" err="1"/>
                        <a:t>vision.BlobAnalysis</a:t>
                      </a:r>
                      <a:endParaRPr lang="de-DE"/>
                    </a:p>
                    <a:p>
                      <a:r>
                        <a:rPr lang="de-DE"/>
                        <a:t>Eigenschaften der angeschlossen Regionen</a:t>
                      </a: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z="1800"/>
                        <a:t>„</a:t>
                      </a:r>
                      <a:r>
                        <a:rPr lang="de-DE" sz="1800" err="1"/>
                        <a:t>BoundingBoxOutputPort</a:t>
                      </a:r>
                      <a:r>
                        <a:rPr lang="de-DE" sz="1800"/>
                        <a:t>“</a:t>
                      </a:r>
                      <a:br>
                        <a:rPr lang="de-DE" sz="1800"/>
                      </a:br>
                      <a:r>
                        <a:rPr lang="de-DE" sz="1800"/>
                        <a:t>Koordinatenrückgabe von Begrenzungsfeldern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 err="1"/>
                        <a:t>true</a:t>
                      </a:r>
                      <a:endParaRPr lang="de-DE" sz="180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err="1"/>
                        <a:t>true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19522790"/>
                  </a:ext>
                </a:extLst>
              </a:tr>
              <a:tr h="13782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err="1"/>
                        <a:t>false</a:t>
                      </a:r>
                      <a:endParaRPr lang="de-DE" sz="180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de-DE" err="1"/>
                        <a:t>false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48126696"/>
                  </a:ext>
                </a:extLst>
              </a:tr>
              <a:tr h="720069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AreaOutputPort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Rückgabe von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Bereich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77110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CentroidOutputPort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Rückgabe der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Schwerpunkte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34300146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3">
                  <a:txBody>
                    <a:bodyPr/>
                    <a:lstStyle/>
                    <a:p>
                      <a:r>
                        <a:rPr lang="de-DE" sz="1800" err="1"/>
                        <a:t>false</a:t>
                      </a:r>
                      <a:endParaRPr lang="de-DE" sz="180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41368425"/>
                  </a:ext>
                </a:extLst>
              </a:tr>
              <a:tr h="608058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 smtClean="0"/>
                        <a:t>True( Schwerpunkt von Auto wird gegeben)</a:t>
                      </a:r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231760170"/>
                  </a:ext>
                </a:extLst>
              </a:tr>
              <a:tr h="328031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de-DE"/>
                        <a:t>„</a:t>
                      </a:r>
                      <a:r>
                        <a:rPr lang="de-DE" err="1"/>
                        <a:t>MinimumBlobArea</a:t>
                      </a:r>
                      <a:r>
                        <a:rPr lang="de-DE"/>
                        <a:t>“</a:t>
                      </a:r>
                      <a:br>
                        <a:rPr lang="de-DE"/>
                      </a:br>
                      <a:r>
                        <a:rPr lang="de-DE"/>
                        <a:t>Minimaler </a:t>
                      </a:r>
                      <a:r>
                        <a:rPr lang="de-DE" err="1"/>
                        <a:t>Blob</a:t>
                      </a:r>
                      <a:r>
                        <a:rPr lang="de-DE"/>
                        <a:t> Bereich in Pixeln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797855567"/>
                  </a:ext>
                </a:extLst>
              </a:tr>
              <a:tr h="1064173"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z="1800"/>
                        <a:t>500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700 </a:t>
                      </a:r>
                      <a:r>
                        <a:rPr lang="de-DE"/>
                        <a:t>(kleine bewegte Objekte wird nicht detektiert)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316931216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r>
                        <a:rPr lang="de-DE" err="1" smtClean="0"/>
                        <a:t>insertShape</a:t>
                      </a:r>
                      <a:r>
                        <a:rPr lang="de-DE" smtClean="0"/>
                        <a:t> wird durch </a:t>
                      </a:r>
                      <a:r>
                        <a:rPr lang="de-DE" err="1" smtClean="0"/>
                        <a:t>InsertMarker</a:t>
                      </a:r>
                      <a:r>
                        <a:rPr lang="de-DE" smtClean="0"/>
                        <a:t> ersetzt.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smtClean="0"/>
                        <a:t>Damit jedes</a:t>
                      </a:r>
                      <a:r>
                        <a:rPr lang="de-DE" baseline="0" smtClean="0"/>
                        <a:t> Auto mit einem Marke im ´Schwerpunkt verfolgt.</a:t>
                      </a:r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57954165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739514910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617470639"/>
                  </a:ext>
                </a:extLst>
              </a:tr>
              <a:tr h="689926"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de-DE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502898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769513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Syntax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ision.BlobAnalysis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Geben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der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verbunddenen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Objekt auf Vordergrund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ohne Störung.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Abkürzung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Binay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Large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Object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Eingenschaften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AreOutputPort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ückgabe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Bereich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 Pixelnummer von Objekt.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False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Weil Anzahl des Objekt ist nicht Konstant.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CentoidOutputPort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Schwerpunkt von Objekt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Schwerpunkt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 Region ist gegeben.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BoundingBoxOutputPort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Rückgabe ein Box um herum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True    Jedes Objekt wird mit einem Box erkannt.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5192913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Vergleich zwischen verschiedenen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Wert (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Altwert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50)   neuer Wert 150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		      10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					                       50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100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Je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erhöhere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Anzahl der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NumTrainingFrames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sind, desto wird der Prozentsatz der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Vordergrunddetektion erhöht.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8" name="Grafik 7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32818" r="3516" b="47492"/>
          <a:stretch/>
        </p:blipFill>
        <p:spPr>
          <a:xfrm>
            <a:off x="107380" y="1628750"/>
            <a:ext cx="6696930" cy="1080150"/>
          </a:xfrm>
          <a:prstGeom prst="rect">
            <a:avLst/>
          </a:prstGeom>
        </p:spPr>
      </p:pic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37" t="31504" r="4503" b="44867"/>
          <a:stretch/>
        </p:blipFill>
        <p:spPr>
          <a:xfrm>
            <a:off x="35370" y="2852920"/>
            <a:ext cx="6696930" cy="1296180"/>
          </a:xfrm>
          <a:prstGeom prst="rect">
            <a:avLst/>
          </a:prstGeom>
        </p:spPr>
      </p:pic>
      <p:pic>
        <p:nvPicPr>
          <p:cNvPr id="10" name="Grafik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2" t="31504" r="4504" b="43555"/>
          <a:stretch/>
        </p:blipFill>
        <p:spPr>
          <a:xfrm>
            <a:off x="107380" y="4077090"/>
            <a:ext cx="6624920" cy="1368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38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Textfeld 4"/>
          <p:cNvSpPr txBox="1"/>
          <p:nvPr/>
        </p:nvSpPr>
        <p:spPr>
          <a:xfrm>
            <a:off x="88061" y="1169155"/>
            <a:ext cx="8713163" cy="535627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ist die Nummer von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in Mischung Modell. Die Nummer von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Gaußschen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soll nicht die Nummer von Komponenten überschreiten.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Beispiel: Verschiedene GM Variante </a:t>
            </a: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330" r="4938" b="2686"/>
          <a:stretch/>
        </p:blipFill>
        <p:spPr>
          <a:xfrm>
            <a:off x="323409" y="2420861"/>
            <a:ext cx="5544771" cy="3672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4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2339690" y="1772770"/>
            <a:ext cx="914400" cy="91440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5" name="Textfeld 4"/>
          <p:cNvSpPr txBox="1"/>
          <p:nvPr/>
        </p:nvSpPr>
        <p:spPr>
          <a:xfrm>
            <a:off x="115200" y="1124680"/>
            <a:ext cx="9028800" cy="532874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Abb.2,  Ausgeschnittenes Video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  Entzerrung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Durch eine Objektiv- Kamera ist eine Verzerrung von Bilder zu verursachen. Üblicherweise wird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Zum Kalibrieren ein Objekt mit einem bekannten Muster wie Schachbrett verwendet. Bei Mat-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Lab ist ein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App schon vorhanden, wird Funktionen und diese App verwendet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Um Objektiv Verzerrung Effekt zu entfernen. Die äußeren und inneren Parameter der Kamera ist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bestimmt.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09" y="1124681"/>
            <a:ext cx="8569191" cy="1224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257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NumGaussians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(Alter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Wet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3 ) .Mit diesem altem Wert werden mehr Autos nicht erkannt. Mit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Neuem Wert (2) werden Autos besser detektiert. Mit Wert 1 passiert nicht.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der Aufgabe werden 2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Gausßchen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Modell angezeigt.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9" name="Grafik 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79" r="3519" b="31741"/>
          <a:stretch/>
        </p:blipFill>
        <p:spPr>
          <a:xfrm>
            <a:off x="262409" y="3068950"/>
            <a:ext cx="6840950" cy="2232310"/>
          </a:xfrm>
          <a:prstGeom prst="rect">
            <a:avLst/>
          </a:prstGeom>
          <a:solidFill>
            <a:srgbClr val="000000"/>
          </a:solidFill>
        </p:spPr>
      </p:pic>
      <p:sp>
        <p:nvSpPr>
          <p:cNvPr id="12" name="Ellipse 11"/>
          <p:cNvSpPr/>
          <p:nvPr/>
        </p:nvSpPr>
        <p:spPr>
          <a:xfrm>
            <a:off x="229670" y="3356990"/>
            <a:ext cx="1512210" cy="98641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Ellipse 12"/>
          <p:cNvSpPr/>
          <p:nvPr/>
        </p:nvSpPr>
        <p:spPr>
          <a:xfrm flipV="1">
            <a:off x="5580140" y="3356990"/>
            <a:ext cx="1490480" cy="86412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279340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Rauschen wird gelöscht durch zusätzliche Strukturelemente.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 Bild wird gezeigt. Ein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Vordergrund mit Störung und eine nicht.  Original Wert ist 3, neuer Wert wird auf 5 erhöht.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Damit wenige Lücke und Objekten keiner als 5 Pixel nicht mehr existiert werden.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Sintax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:  Se =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Strel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square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‘, 5 )  Erstell ein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Q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uadrat mit Breite von 5 Pixel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imopen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(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foreground,se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  Öffnen das Bild mit gelöschte Rauschen.</a:t>
            </a: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 	</a:t>
            </a:r>
            <a:b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	         Mit Rauschen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                                                                                           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					       Ohne Rauschen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4" t="28880" r="2533" b="35679"/>
          <a:stretch/>
        </p:blipFill>
        <p:spPr>
          <a:xfrm>
            <a:off x="107380" y="3320396"/>
            <a:ext cx="6912960" cy="1944270"/>
          </a:xfrm>
          <a:prstGeom prst="rect">
            <a:avLst/>
          </a:prstGeom>
        </p:spPr>
      </p:pic>
      <p:pic>
        <p:nvPicPr>
          <p:cNvPr id="5" name="Grafik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23" t="27566" r="4499" b="44868"/>
          <a:stretch/>
        </p:blipFill>
        <p:spPr>
          <a:xfrm>
            <a:off x="251400" y="4508561"/>
            <a:ext cx="6624920" cy="1512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902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430837" y="1206125"/>
            <a:ext cx="8713163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‚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MinimumBlobArea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‘    Begrenzung mindesten Pixelanzahl von Objekt.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Alter Wert 550 wird auf 700 gesetzt. 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Im diesem Aufgabeteil wird jedes Auto erkannt und verfolgt. Für klares Ergebnis wird jedes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Auto mit einem Marker im Schwerpunkt markiert.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ea typeface="Verdana" panose="020B0604030504040204" pitchFamily="34" charset="0"/>
                <a:cs typeface="Verdana" panose="020B0604030504040204" pitchFamily="34" charset="0"/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2945616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-38140" y="1147950"/>
                <a:ext cx="918214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 Geschwindigkeitsverlauf.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Wie in vorheriger Aufgabe wird jedes Auto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mit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einem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Marker verfolgt. Hier in diesem Aufgabeteil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wird einen Geschwindigkeitsverlauft  erstellt.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3.1 Abstand berechnen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Punk B( x2, y2) bei t2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                                                                  Punkt A(x1,y1) bei t1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Abstand: d =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𝑥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Cambria Math"/>
                            <a:cs typeface="Verdana" panose="020B0604030504040204" pitchFamily="34" charset="0"/>
                          </a:rPr>
                          <m:t>+</m:t>
                        </m:r>
                        <m:sSup>
                          <m:sSupPr>
                            <m:ctrlP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</m:ctrlPr>
                          </m:sSupPr>
                          <m:e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(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2−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𝑦</m:t>
                            </m:r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1)</m:t>
                            </m:r>
                          </m:e>
                          <m:sup>
                            <m:r>
                              <a:rPr lang="de-DE" b="0" i="1" smtClean="0">
                                <a:solidFill>
                                  <a:srgbClr val="001D4B"/>
                                </a:solidFill>
                                <a:latin typeface="Cambria Math"/>
                                <a:ea typeface="Cambria Math"/>
                                <a:cs typeface="Verdana" panose="020B0604030504040204" pitchFamily="34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8140" y="1147950"/>
                <a:ext cx="918214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598" r="-664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htwinkliges Dreieck 3"/>
          <p:cNvSpPr/>
          <p:nvPr/>
        </p:nvSpPr>
        <p:spPr>
          <a:xfrm>
            <a:off x="1187530" y="2924930"/>
            <a:ext cx="2592360" cy="2160300"/>
          </a:xfrm>
          <a:prstGeom prst="rtTriangl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Ellipse 6"/>
          <p:cNvSpPr/>
          <p:nvPr/>
        </p:nvSpPr>
        <p:spPr>
          <a:xfrm>
            <a:off x="1152000" y="2880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Ellipse 8"/>
          <p:cNvSpPr/>
          <p:nvPr/>
        </p:nvSpPr>
        <p:spPr>
          <a:xfrm>
            <a:off x="3708000" y="5004000"/>
            <a:ext cx="108000" cy="108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6723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feld 7"/>
              <p:cNvSpPr txBox="1"/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noFill/>
            </p:spPr>
            <p:txBody>
              <a:bodyPr wrap="none" rtlCol="0">
                <a:noAutofit/>
              </a:bodyPr>
              <a:lstStyle/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(x2,y2) ist Position von Objekt in aktueller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(x1,y1) ist Position von Objekt in vorheriger Frame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∆t= t2-t1</a:t>
                </a: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:  Zeitdifferenz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∆t = 1/  Framerate = 1/30fps = 0,03333 </a:t>
                </a:r>
                <a:r>
                  <a:rPr lang="de-DE" dirty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ekunde (s)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    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fps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(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frame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per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second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) 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Geschwindigkeit :v </a:t>
                </a:r>
                <a14:m>
                  <m:oMath xmlns:m="http://schemas.openxmlformats.org/officeDocument/2006/math">
                    <m:r>
                      <a:rPr lang="de-DE" i="1" smtClean="0">
                        <a:solidFill>
                          <a:srgbClr val="001D4B"/>
                        </a:solidFill>
                        <a:latin typeface="Cambria Math"/>
                        <a:ea typeface="Verdana" panose="020B0604030504040204" pitchFamily="34" charset="0"/>
                        <a:cs typeface="Verdana" panose="020B0604030504040204" pitchFamily="34" charset="0"/>
                      </a:rPr>
                      <m:t>=</m:t>
                    </m:r>
                    <m:f>
                      <m:fPr>
                        <m:ctrlP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</m:ctrlPr>
                      </m:fPr>
                      <m:num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𝐴𝑏𝑠𝑡𝑎𝑛𝑑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 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𝑑</m:t>
                        </m:r>
                      </m:num>
                      <m:den>
                        <m:r>
                          <a:rPr lang="de-DE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∆</m:t>
                        </m:r>
                        <m:r>
                          <a:rPr lang="de-DE" b="0" i="1" smtClean="0">
                            <a:solidFill>
                              <a:srgbClr val="001D4B"/>
                            </a:solidFill>
                            <a:latin typeface="Cambria Math"/>
                            <a:ea typeface="Verdana" panose="020B0604030504040204" pitchFamily="34" charset="0"/>
                            <a:cs typeface="Verdana" panose="020B0604030504040204" pitchFamily="34" charset="0"/>
                          </a:rPr>
                          <m:t>𝑡</m:t>
                        </m:r>
                      </m:den>
                    </m:f>
                  </m:oMath>
                </a14:m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∆t ist konstant weil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frametimes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ist schon vordefiniert.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 Die Code von vorheriger Aufgabe wird weiter verwendet.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Das Problem hier ist die X- und Y-Positionen von Autos nicht richtig definiert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Idee: Eine </a:t>
                </a:r>
                <a:r>
                  <a:rPr lang="de-DE" dirty="0" err="1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Matlab</a:t>
                </a:r>
                <a:r>
                  <a:rPr lang="de-DE" dirty="0" smtClean="0">
                    <a:solidFill>
                      <a:srgbClr val="001D4B"/>
                    </a:solidFill>
                    <a:ea typeface="Verdana" panose="020B0604030504040204" pitchFamily="34" charset="0"/>
                    <a:cs typeface="Verdana" panose="020B0604030504040204" pitchFamily="34" charset="0"/>
                  </a:rPr>
                  <a:t> Funktion finden, die Koordinate von Schwerpunkt des Autos zurückgeben.</a:t>
                </a: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  <a:p>
                <a:pPr>
                  <a:lnSpc>
                    <a:spcPct val="150000"/>
                  </a:lnSpc>
                  <a:buSzPct val="100000"/>
                </a:pPr>
                <a:endParaRPr lang="de-DE" dirty="0" smtClean="0">
                  <a:solidFill>
                    <a:srgbClr val="001D4B"/>
                  </a:solidFill>
                  <a:ea typeface="Verdana" panose="020B0604030504040204" pitchFamily="34" charset="0"/>
                  <a:cs typeface="Verdana" panose="020B0604030504040204" pitchFamily="34" charset="0"/>
                </a:endParaRPr>
              </a:p>
            </p:txBody>
          </p:sp>
        </mc:Choice>
        <mc:Fallback>
          <p:sp>
            <p:nvSpPr>
              <p:cNvPr id="8" name="Textfeld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0" y="983680"/>
                <a:ext cx="8676570" cy="5760799"/>
              </a:xfrm>
              <a:prstGeom prst="rect">
                <a:avLst/>
              </a:prstGeom>
              <a:blipFill rotWithShape="1">
                <a:blip r:embed="rId2"/>
                <a:stretch>
                  <a:fillRect l="-562" r="-140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9947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0" y="836640"/>
            <a:ext cx="8673840" cy="734501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foregroundDetector = vision.ForegroundDetector(  'NumTrainingFrames', 100,'NumGaussians', 2) 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videoReader = vision.VideoFileReader('transvideo_2_1.avi');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for i = 1: 100   % Run on first 150 frames to learn background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frame = step(videoReader);   % read the next video frame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foreground = step(foregroundDetector, frame);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end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se = strel('square', 3);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filteredForeground = imopen(foreground, se);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blobAnalysis = vision.BlobAnalysis('BoundingBoxOutputPort', true, ...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'AreaOutputPort', false, 'CentroidOutputPort', true,  'MinimumBlobArea', 700);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bbox = step(blobAnalysis, filteredForeground);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result = insertMarker(frame,bbox,'*','size',5);</a:t>
            </a:r>
          </a:p>
          <a:p>
            <a:pPr>
              <a:lnSpc>
                <a:spcPct val="150000"/>
              </a:lnSpc>
              <a:buSzPct val="100000"/>
            </a:pPr>
            <a:r>
              <a:rPr lang="en-US" sz="80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videoPlayer = vision.VideoPlayer('Name', 'Detected Cars');</a:t>
            </a: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en-US" sz="80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z="800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Runde Klammer links 3"/>
          <p:cNvSpPr/>
          <p:nvPr/>
        </p:nvSpPr>
        <p:spPr>
          <a:xfrm>
            <a:off x="58262" y="1916790"/>
            <a:ext cx="45719" cy="57608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671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Rechteck 3"/>
          <p:cNvSpPr/>
          <p:nvPr/>
        </p:nvSpPr>
        <p:spPr>
          <a:xfrm>
            <a:off x="467430" y="1052670"/>
            <a:ext cx="6480900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de-DE" sz="800" dirty="0" err="1" smtClean="0"/>
              <a:t>for</a:t>
            </a:r>
            <a:r>
              <a:rPr lang="de-DE" sz="800" dirty="0" smtClean="0"/>
              <a:t> i=2:500 ( Nummer von Frame) </a:t>
            </a:r>
          </a:p>
          <a:p>
            <a:r>
              <a:rPr lang="de-DE" sz="800" dirty="0" err="1" smtClean="0"/>
              <a:t>frame</a:t>
            </a:r>
            <a:r>
              <a:rPr lang="de-DE" sz="800" dirty="0" smtClean="0"/>
              <a:t> = </a:t>
            </a:r>
            <a:r>
              <a:rPr lang="de-DE" sz="800" dirty="0" err="1" smtClean="0"/>
              <a:t>step</a:t>
            </a:r>
            <a:r>
              <a:rPr lang="de-DE" sz="800" dirty="0" smtClean="0"/>
              <a:t>(</a:t>
            </a:r>
            <a:r>
              <a:rPr lang="de-DE" sz="800" dirty="0" err="1" smtClean="0"/>
              <a:t>videoReader</a:t>
            </a:r>
            <a:r>
              <a:rPr lang="de-DE" sz="800" dirty="0" smtClean="0"/>
              <a:t>);</a:t>
            </a:r>
          </a:p>
          <a:p>
            <a:r>
              <a:rPr lang="de-DE" sz="800" dirty="0" smtClean="0"/>
              <a:t> </a:t>
            </a:r>
            <a:r>
              <a:rPr lang="de-DE" sz="800" dirty="0" err="1" smtClean="0"/>
              <a:t>foreground</a:t>
            </a:r>
            <a:r>
              <a:rPr lang="de-DE" sz="800" dirty="0" smtClean="0"/>
              <a:t> = </a:t>
            </a:r>
            <a:r>
              <a:rPr lang="de-DE" sz="800" dirty="0" err="1" smtClean="0"/>
              <a:t>step</a:t>
            </a:r>
            <a:r>
              <a:rPr lang="de-DE" sz="800" dirty="0" smtClean="0"/>
              <a:t>(</a:t>
            </a:r>
            <a:r>
              <a:rPr lang="de-DE" sz="800" dirty="0" err="1" smtClean="0"/>
              <a:t>foregroundDetector</a:t>
            </a:r>
            <a:r>
              <a:rPr lang="de-DE" sz="800" dirty="0" smtClean="0"/>
              <a:t>, </a:t>
            </a:r>
            <a:r>
              <a:rPr lang="de-DE" sz="800" dirty="0" err="1" smtClean="0"/>
              <a:t>frame</a:t>
            </a:r>
            <a:r>
              <a:rPr lang="de-DE" sz="800" dirty="0" smtClean="0"/>
              <a:t>);</a:t>
            </a:r>
          </a:p>
          <a:p>
            <a:r>
              <a:rPr lang="de-DE" sz="800" dirty="0" err="1" smtClean="0"/>
              <a:t>filteredForeground</a:t>
            </a:r>
            <a:r>
              <a:rPr lang="de-DE" sz="800" dirty="0" smtClean="0"/>
              <a:t> = </a:t>
            </a:r>
            <a:r>
              <a:rPr lang="de-DE" sz="800" dirty="0" err="1" smtClean="0"/>
              <a:t>imopen</a:t>
            </a:r>
            <a:r>
              <a:rPr lang="de-DE" sz="800" dirty="0" smtClean="0"/>
              <a:t>(</a:t>
            </a:r>
            <a:r>
              <a:rPr lang="de-DE" sz="800" dirty="0" err="1" smtClean="0"/>
              <a:t>foreground</a:t>
            </a:r>
            <a:r>
              <a:rPr lang="de-DE" sz="800" dirty="0" smtClean="0"/>
              <a:t>, se);</a:t>
            </a:r>
          </a:p>
          <a:p>
            <a:r>
              <a:rPr lang="de-DE" sz="800" dirty="0" smtClean="0"/>
              <a:t> </a:t>
            </a:r>
            <a:r>
              <a:rPr lang="de-DE" sz="800" dirty="0" err="1" smtClean="0"/>
              <a:t>bbox</a:t>
            </a:r>
            <a:r>
              <a:rPr lang="de-DE" sz="800" dirty="0" smtClean="0"/>
              <a:t> = </a:t>
            </a:r>
            <a:r>
              <a:rPr lang="de-DE" sz="800" dirty="0" err="1" smtClean="0"/>
              <a:t>step</a:t>
            </a:r>
            <a:r>
              <a:rPr lang="de-DE" sz="800" dirty="0" smtClean="0"/>
              <a:t>(</a:t>
            </a:r>
            <a:r>
              <a:rPr lang="de-DE" sz="800" dirty="0" err="1" smtClean="0"/>
              <a:t>blobAnalysis</a:t>
            </a:r>
            <a:r>
              <a:rPr lang="de-DE" sz="800" dirty="0" smtClean="0"/>
              <a:t>, </a:t>
            </a:r>
            <a:r>
              <a:rPr lang="de-DE" sz="800" dirty="0" err="1" smtClean="0"/>
              <a:t>filteredForeground</a:t>
            </a:r>
            <a:r>
              <a:rPr lang="de-DE" sz="800" dirty="0" smtClean="0"/>
              <a:t>);</a:t>
            </a:r>
          </a:p>
          <a:p>
            <a:r>
              <a:rPr lang="de-DE" sz="800" dirty="0" smtClean="0"/>
              <a:t> </a:t>
            </a:r>
            <a:r>
              <a:rPr lang="de-DE" sz="800" dirty="0" err="1" smtClean="0"/>
              <a:t>result</a:t>
            </a:r>
            <a:r>
              <a:rPr lang="de-DE" sz="800" dirty="0" smtClean="0"/>
              <a:t> = </a:t>
            </a:r>
            <a:r>
              <a:rPr lang="de-DE" sz="800" dirty="0" err="1" smtClean="0"/>
              <a:t>insertMarker</a:t>
            </a:r>
            <a:r>
              <a:rPr lang="de-DE" sz="800" dirty="0" smtClean="0"/>
              <a:t>(</a:t>
            </a:r>
            <a:r>
              <a:rPr lang="de-DE" sz="800" dirty="0" err="1" smtClean="0"/>
              <a:t>frame,bbox</a:t>
            </a:r>
            <a:r>
              <a:rPr lang="de-DE" sz="800" dirty="0" smtClean="0"/>
              <a:t>,'*','size',5);</a:t>
            </a:r>
          </a:p>
          <a:p>
            <a:r>
              <a:rPr lang="de-DE" sz="800" dirty="0" smtClean="0"/>
              <a:t> </a:t>
            </a:r>
            <a:r>
              <a:rPr lang="de-DE" sz="800" dirty="0" err="1" smtClean="0"/>
              <a:t>step</a:t>
            </a:r>
            <a:r>
              <a:rPr lang="de-DE" sz="800" dirty="0" smtClean="0"/>
              <a:t>(</a:t>
            </a:r>
            <a:r>
              <a:rPr lang="de-DE" sz="800" dirty="0" err="1" smtClean="0"/>
              <a:t>videoPlayer</a:t>
            </a:r>
            <a:r>
              <a:rPr lang="de-DE" sz="800" dirty="0" smtClean="0"/>
              <a:t>, </a:t>
            </a:r>
            <a:r>
              <a:rPr lang="de-DE" sz="800" dirty="0" err="1" smtClean="0"/>
              <a:t>result</a:t>
            </a:r>
            <a:r>
              <a:rPr lang="de-DE" sz="800" dirty="0" smtClean="0"/>
              <a:t>);</a:t>
            </a:r>
          </a:p>
          <a:p>
            <a:r>
              <a:rPr lang="de-DE" sz="800" dirty="0" smtClean="0"/>
              <a:t>   </a:t>
            </a:r>
            <a:r>
              <a:rPr lang="de-DE" sz="800" dirty="0" err="1" smtClean="0"/>
              <a:t>labeledImage</a:t>
            </a:r>
            <a:r>
              <a:rPr lang="de-DE" sz="800" dirty="0" smtClean="0"/>
              <a:t> = </a:t>
            </a:r>
            <a:r>
              <a:rPr lang="de-DE" sz="800" dirty="0" err="1" smtClean="0"/>
              <a:t>bwconncomp</a:t>
            </a:r>
            <a:r>
              <a:rPr lang="de-DE" sz="800" dirty="0" smtClean="0"/>
              <a:t>(filteredForeground,8);</a:t>
            </a:r>
          </a:p>
          <a:p>
            <a:r>
              <a:rPr lang="de-DE" sz="800" dirty="0" smtClean="0"/>
              <a:t>        % Call </a:t>
            </a:r>
            <a:r>
              <a:rPr lang="de-DE" sz="800" dirty="0" err="1" smtClean="0"/>
              <a:t>bounding</a:t>
            </a:r>
            <a:r>
              <a:rPr lang="de-DE" sz="800" dirty="0" smtClean="0"/>
              <a:t> box </a:t>
            </a:r>
            <a:r>
              <a:rPr lang="de-DE" sz="800" dirty="0" err="1" smtClean="0"/>
              <a:t>and</a:t>
            </a:r>
            <a:r>
              <a:rPr lang="de-DE" sz="800" dirty="0" smtClean="0"/>
              <a:t> </a:t>
            </a:r>
            <a:r>
              <a:rPr lang="de-DE" sz="800" dirty="0" err="1" smtClean="0"/>
              <a:t>centroid</a:t>
            </a:r>
            <a:r>
              <a:rPr lang="de-DE" sz="800" dirty="0" smtClean="0"/>
              <a:t> </a:t>
            </a:r>
            <a:r>
              <a:rPr lang="de-DE" sz="800" dirty="0" err="1" smtClean="0"/>
              <a:t>function</a:t>
            </a:r>
            <a:endParaRPr lang="de-DE" sz="800" dirty="0" smtClean="0"/>
          </a:p>
          <a:p>
            <a:r>
              <a:rPr lang="de-DE" sz="800" dirty="0" smtClean="0"/>
              <a:t>        </a:t>
            </a:r>
            <a:r>
              <a:rPr lang="de-DE" sz="800" dirty="0" err="1" smtClean="0"/>
              <a:t>measurements</a:t>
            </a:r>
            <a:r>
              <a:rPr lang="de-DE" sz="800" dirty="0" smtClean="0"/>
              <a:t> = </a:t>
            </a:r>
            <a:r>
              <a:rPr lang="de-DE" sz="800" dirty="0" err="1" smtClean="0"/>
              <a:t>regionprops</a:t>
            </a:r>
            <a:r>
              <a:rPr lang="de-DE" sz="800" dirty="0" smtClean="0"/>
              <a:t>(</a:t>
            </a:r>
            <a:r>
              <a:rPr lang="de-DE" sz="800" dirty="0" err="1" smtClean="0"/>
              <a:t>labeledImage</a:t>
            </a:r>
            <a:r>
              <a:rPr lang="de-DE" sz="800" dirty="0" smtClean="0"/>
              <a:t>,'</a:t>
            </a:r>
            <a:r>
              <a:rPr lang="de-DE" sz="800" dirty="0" err="1" smtClean="0"/>
              <a:t>BoundingBox</a:t>
            </a:r>
            <a:r>
              <a:rPr lang="de-DE" sz="800" dirty="0" smtClean="0"/>
              <a:t>','</a:t>
            </a:r>
            <a:r>
              <a:rPr lang="de-DE" sz="800" dirty="0" err="1" smtClean="0"/>
              <a:t>Centroid</a:t>
            </a:r>
            <a:r>
              <a:rPr lang="de-DE" sz="800" dirty="0" smtClean="0"/>
              <a:t>');</a:t>
            </a:r>
          </a:p>
          <a:p>
            <a:r>
              <a:rPr lang="de-DE" sz="800" dirty="0" smtClean="0"/>
              <a:t>        </a:t>
            </a:r>
            <a:r>
              <a:rPr lang="de-DE" sz="800" dirty="0" err="1" smtClean="0"/>
              <a:t>totalNumberOfBlobs</a:t>
            </a:r>
            <a:r>
              <a:rPr lang="de-DE" sz="800" dirty="0" smtClean="0"/>
              <a:t> = </a:t>
            </a:r>
            <a:r>
              <a:rPr lang="de-DE" sz="800" dirty="0" err="1" smtClean="0"/>
              <a:t>length</a:t>
            </a:r>
            <a:r>
              <a:rPr lang="de-DE" sz="800" dirty="0" smtClean="0"/>
              <a:t>(</a:t>
            </a:r>
            <a:r>
              <a:rPr lang="de-DE" sz="800" dirty="0" err="1" smtClean="0"/>
              <a:t>measurements</a:t>
            </a:r>
            <a:r>
              <a:rPr lang="de-DE" sz="800" dirty="0" smtClean="0"/>
              <a:t>);</a:t>
            </a:r>
          </a:p>
          <a:p>
            <a:r>
              <a:rPr lang="de-DE" sz="800" dirty="0" smtClean="0"/>
              <a:t>        </a:t>
            </a:r>
            <a:r>
              <a:rPr lang="de-DE" sz="800" dirty="0" err="1" smtClean="0"/>
              <a:t>for</a:t>
            </a:r>
            <a:r>
              <a:rPr lang="de-DE" sz="800" dirty="0" smtClean="0"/>
              <a:t> </a:t>
            </a:r>
            <a:r>
              <a:rPr lang="de-DE" sz="800" dirty="0" err="1" smtClean="0"/>
              <a:t>blobNumber</a:t>
            </a:r>
            <a:r>
              <a:rPr lang="de-DE" sz="800" dirty="0" smtClean="0"/>
              <a:t> = 1:totalNumberOfBlobs</a:t>
            </a:r>
          </a:p>
          <a:p>
            <a:r>
              <a:rPr lang="de-DE" sz="800" dirty="0" smtClean="0"/>
              <a:t>        </a:t>
            </a:r>
            <a:r>
              <a:rPr lang="de-DE" sz="800" dirty="0" err="1" smtClean="0"/>
              <a:t>bb</a:t>
            </a:r>
            <a:r>
              <a:rPr lang="de-DE" sz="800" dirty="0" smtClean="0"/>
              <a:t> = </a:t>
            </a:r>
            <a:r>
              <a:rPr lang="de-DE" sz="800" dirty="0" err="1" smtClean="0"/>
              <a:t>measurements</a:t>
            </a:r>
            <a:r>
              <a:rPr lang="de-DE" sz="800" dirty="0" smtClean="0"/>
              <a:t>(</a:t>
            </a:r>
            <a:r>
              <a:rPr lang="de-DE" sz="800" dirty="0" err="1" smtClean="0"/>
              <a:t>blobNumber</a:t>
            </a:r>
            <a:r>
              <a:rPr lang="de-DE" sz="800" dirty="0" smtClean="0"/>
              <a:t>).</a:t>
            </a:r>
            <a:r>
              <a:rPr lang="de-DE" sz="800" dirty="0" err="1" smtClean="0"/>
              <a:t>BoundingBox</a:t>
            </a:r>
            <a:r>
              <a:rPr lang="de-DE" sz="800" dirty="0" smtClean="0"/>
              <a:t>;</a:t>
            </a:r>
          </a:p>
          <a:p>
            <a:r>
              <a:rPr lang="de-DE" sz="800" dirty="0" smtClean="0"/>
              <a:t>        </a:t>
            </a:r>
            <a:r>
              <a:rPr lang="de-DE" sz="800" dirty="0" err="1" smtClean="0"/>
              <a:t>bco</a:t>
            </a:r>
            <a:r>
              <a:rPr lang="de-DE" sz="800" dirty="0" smtClean="0"/>
              <a:t> = </a:t>
            </a:r>
            <a:r>
              <a:rPr lang="de-DE" sz="800" dirty="0" err="1" smtClean="0"/>
              <a:t>measurements</a:t>
            </a:r>
            <a:r>
              <a:rPr lang="de-DE" sz="800" dirty="0" smtClean="0"/>
              <a:t>(</a:t>
            </a:r>
            <a:r>
              <a:rPr lang="de-DE" sz="800" dirty="0" err="1" smtClean="0"/>
              <a:t>blobNumber</a:t>
            </a:r>
            <a:r>
              <a:rPr lang="de-DE" sz="800" dirty="0" smtClean="0"/>
              <a:t>).</a:t>
            </a:r>
            <a:r>
              <a:rPr lang="de-DE" sz="800" dirty="0" err="1" smtClean="0"/>
              <a:t>Centroid</a:t>
            </a:r>
            <a:r>
              <a:rPr lang="de-DE" sz="800" dirty="0" smtClean="0"/>
              <a:t>;</a:t>
            </a:r>
          </a:p>
          <a:p>
            <a:r>
              <a:rPr lang="de-DE" sz="800" dirty="0" smtClean="0"/>
              <a:t>        X(i)=</a:t>
            </a:r>
            <a:r>
              <a:rPr lang="de-DE" sz="800" dirty="0" err="1" smtClean="0"/>
              <a:t>bco</a:t>
            </a:r>
            <a:r>
              <a:rPr lang="de-DE" sz="800" dirty="0" smtClean="0"/>
              <a:t>(1);</a:t>
            </a:r>
          </a:p>
          <a:p>
            <a:r>
              <a:rPr lang="de-DE" sz="800" dirty="0" smtClean="0"/>
              <a:t>        Y(i)=</a:t>
            </a:r>
            <a:r>
              <a:rPr lang="de-DE" sz="800" dirty="0" err="1" smtClean="0"/>
              <a:t>bco</a:t>
            </a:r>
            <a:r>
              <a:rPr lang="de-DE" sz="800" dirty="0" smtClean="0"/>
              <a:t>(2);</a:t>
            </a:r>
          </a:p>
          <a:p>
            <a:r>
              <a:rPr lang="de-DE" sz="800" dirty="0" smtClean="0"/>
              <a:t>        d(i) = </a:t>
            </a:r>
            <a:r>
              <a:rPr lang="de-DE" sz="800" dirty="0" err="1" smtClean="0"/>
              <a:t>sqrt</a:t>
            </a:r>
            <a:r>
              <a:rPr lang="de-DE" sz="800" dirty="0" smtClean="0"/>
              <a:t>((X(i)-X(i-1))^2+(Y(i)-Y(i-1))^2);</a:t>
            </a:r>
          </a:p>
          <a:p>
            <a:r>
              <a:rPr lang="de-DE" sz="800" dirty="0" smtClean="0"/>
              <a:t>        t=[ 1 2 3 4 5 6 7 8];</a:t>
            </a:r>
          </a:p>
          <a:p>
            <a:r>
              <a:rPr lang="de-DE" sz="800" dirty="0" smtClean="0"/>
              <a:t>   v(i)=d(i)/0.033; </a:t>
            </a:r>
          </a:p>
          <a:p>
            <a:r>
              <a:rPr lang="de-DE" sz="800" dirty="0" smtClean="0"/>
              <a:t>   </a:t>
            </a:r>
            <a:r>
              <a:rPr lang="de-DE" sz="800" dirty="0" err="1" smtClean="0"/>
              <a:t>plot</a:t>
            </a:r>
            <a:r>
              <a:rPr lang="de-DE" sz="800" dirty="0" smtClean="0"/>
              <a:t>(</a:t>
            </a:r>
            <a:r>
              <a:rPr lang="de-DE" sz="800" dirty="0" err="1" smtClean="0"/>
              <a:t>t,v</a:t>
            </a:r>
            <a:r>
              <a:rPr lang="de-DE" sz="800" dirty="0" smtClean="0"/>
              <a:t>(i));</a:t>
            </a:r>
          </a:p>
          <a:p>
            <a:r>
              <a:rPr lang="de-DE" sz="800" dirty="0" smtClean="0"/>
              <a:t>   </a:t>
            </a:r>
            <a:r>
              <a:rPr lang="de-DE" sz="800" dirty="0" err="1" smtClean="0"/>
              <a:t>xlabel</a:t>
            </a:r>
            <a:r>
              <a:rPr lang="de-DE" sz="800" dirty="0" smtClean="0"/>
              <a:t>('Zeit');</a:t>
            </a:r>
          </a:p>
          <a:p>
            <a:r>
              <a:rPr lang="de-DE" sz="800" dirty="0" smtClean="0"/>
              <a:t>   </a:t>
            </a:r>
            <a:r>
              <a:rPr lang="de-DE" sz="800" dirty="0" err="1" smtClean="0"/>
              <a:t>ylabel</a:t>
            </a:r>
            <a:r>
              <a:rPr lang="de-DE" sz="800" dirty="0" smtClean="0"/>
              <a:t>('Speed');</a:t>
            </a:r>
          </a:p>
          <a:p>
            <a:r>
              <a:rPr lang="de-DE" sz="800" dirty="0" smtClean="0"/>
              <a:t>   </a:t>
            </a:r>
            <a:r>
              <a:rPr lang="de-DE" sz="800" dirty="0" err="1" smtClean="0"/>
              <a:t>drownow</a:t>
            </a:r>
            <a:endParaRPr lang="de-DE" sz="800" dirty="0" smtClean="0"/>
          </a:p>
          <a:p>
            <a:r>
              <a:rPr lang="de-DE" sz="800" dirty="0" smtClean="0"/>
              <a:t>        end</a:t>
            </a:r>
          </a:p>
          <a:p>
            <a:r>
              <a:rPr lang="de-DE" sz="800" dirty="0" smtClean="0"/>
              <a:t>end</a:t>
            </a:r>
          </a:p>
          <a:p>
            <a:r>
              <a:rPr lang="de-DE" sz="800" dirty="0" smtClean="0"/>
              <a:t> </a:t>
            </a:r>
            <a:r>
              <a:rPr lang="de-DE" sz="800" dirty="0" err="1" smtClean="0"/>
              <a:t>release</a:t>
            </a:r>
            <a:r>
              <a:rPr lang="de-DE" sz="800" dirty="0" smtClean="0"/>
              <a:t> (</a:t>
            </a:r>
            <a:r>
              <a:rPr lang="de-DE" sz="800" dirty="0" err="1" smtClean="0"/>
              <a:t>videoReader</a:t>
            </a:r>
            <a:r>
              <a:rPr lang="de-DE" sz="800" dirty="0" smtClean="0"/>
              <a:t>);</a:t>
            </a:r>
          </a:p>
          <a:p>
            <a:endParaRPr lang="de-DE" sz="800" dirty="0" smtClean="0"/>
          </a:p>
          <a:p>
            <a:endParaRPr lang="de-DE" sz="800" dirty="0"/>
          </a:p>
          <a:p>
            <a:endParaRPr lang="de-DE" sz="800" dirty="0" smtClean="0"/>
          </a:p>
          <a:p>
            <a:endParaRPr lang="de-DE" sz="800" dirty="0"/>
          </a:p>
        </p:txBody>
      </p:sp>
      <p:sp>
        <p:nvSpPr>
          <p:cNvPr id="5" name="Runde Klammer links 4"/>
          <p:cNvSpPr/>
          <p:nvPr/>
        </p:nvSpPr>
        <p:spPr>
          <a:xfrm>
            <a:off x="395420" y="1124680"/>
            <a:ext cx="145161" cy="302442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Runde Klammer links 5"/>
          <p:cNvSpPr/>
          <p:nvPr/>
        </p:nvSpPr>
        <p:spPr>
          <a:xfrm>
            <a:off x="540581" y="2492870"/>
            <a:ext cx="142879" cy="1512210"/>
          </a:xfrm>
          <a:prstGeom prst="leftBracket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101654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 idx="4294967295"/>
          </p:nvPr>
        </p:nvSpPr>
        <p:spPr>
          <a:xfrm>
            <a:off x="2123728" y="188913"/>
            <a:ext cx="5616712" cy="216693"/>
          </a:xfrm>
        </p:spPr>
        <p:txBody>
          <a:bodyPr/>
          <a:lstStyle/>
          <a:p>
            <a:r>
              <a:rPr lang="de-DE"/>
              <a:t> </a:t>
            </a:r>
          </a:p>
        </p:txBody>
      </p:sp>
      <p:sp>
        <p:nvSpPr>
          <p:cNvPr id="4" name="Text Box 4"/>
          <p:cNvSpPr txBox="1">
            <a:spLocks noChangeArrowheads="1"/>
          </p:cNvSpPr>
          <p:nvPr/>
        </p:nvSpPr>
        <p:spPr bwMode="auto">
          <a:xfrm>
            <a:off x="395289" y="2276279"/>
            <a:ext cx="8353424" cy="5539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0" tIns="0" r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de-DE" sz="2400" b="1" i="0" u="none" strike="noStrike" kern="0" cap="none" spc="0" normalizeH="0" baseline="0" noProof="0">
                <a:ln>
                  <a:noFill/>
                </a:ln>
                <a:solidFill>
                  <a:srgbClr val="001D4B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Vielen Dank für Ihre Aufmerksamkeit</a:t>
            </a:r>
          </a:p>
        </p:txBody>
      </p:sp>
    </p:spTree>
    <p:extLst>
      <p:ext uri="{BB962C8B-B14F-4D97-AF65-F5344CB8AC3E}">
        <p14:creationId xmlns:p14="http://schemas.microsoft.com/office/powerpoint/2010/main" val="129138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066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1.1.1 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Kamera ist im Weltkoordinatensystem positioniert, außerdem besitz Kamera ein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eingenes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</a:t>
            </a:r>
            <a:r>
              <a:rPr lang="de-DE" dirty="0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tem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. Ein Objekt ist im Weltkoordinaten positioniert, die zuerst einmal in Kamerakoordinaten um-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gewandelt müssen.</a:t>
            </a: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dirty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 </a:t>
            </a:r>
            <a:r>
              <a:rPr lang="de-DE" dirty="0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3, </a:t>
            </a: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Transformation von Weltkoordinaten in Kamerakoordinaten und von Kamerakoordinaten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dirty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 Pixelkoordinaten</a:t>
            </a:r>
            <a:endParaRPr lang="de-DE" dirty="0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689" y="2420861"/>
            <a:ext cx="6264871" cy="30244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422905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7276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1.1.2   Extrinsische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Diese Parameter beschreiben die Position und Orientierung der Kamera im Weltkoordinaten.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6 extrinsische Kameraparameter.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x-Richtung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y-Richtung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Translation in z-Richtung (Tz)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x-Achse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alpha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beta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Rotation um die y-Achse mit Winkel 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gamma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Rz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1.1.3  Intrinsische 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Innere Kameraparameter beschreiben die innere Geometrie der Kamera. Sie dienen für die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Wiederherstellung des Zusammenhang zw. dem 3D- Kamera und 2D Bildkoordinatensystem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2422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96389"/>
            <a:ext cx="9036620" cy="55447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Es gibt 5 intrinsische Kameraparameter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Brennweite (f)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x-Wert des Bildmittelpunktes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y-Wert des Bildmittelpunktes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Oy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x-Richtung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sx</a:t>
            </a: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Pixelskalierung in y-Richtung (</a:t>
            </a:r>
            <a:r>
              <a:rPr lang="de-DE" err="1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sy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)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  Radiale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Die radiale Verzerrung  tritt auf, wenn Biegung mehr am Rand einer Linse als in der optischer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Mitte ist. 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5766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-55126" y="100599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Abb.4, Verschiedene Radiale Verzerrung Quelle: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Mathwork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.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com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481" y="1628750"/>
            <a:ext cx="7778802" cy="2586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047263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983249"/>
            <a:ext cx="9144000" cy="525673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1.1.4 Tangentiale Verzerrung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Wenn Bildebene und das Objektive nicht parallel sind, verursacht eine tangentiale Verzerrung.</a:t>
            </a: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Abb. 5, Tangentiale Verzerrung  Quelle : mathwork.com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0" y="2205038"/>
            <a:ext cx="4662330" cy="244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27276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Textfeld 3"/>
          <p:cNvSpPr txBox="1"/>
          <p:nvPr/>
        </p:nvSpPr>
        <p:spPr>
          <a:xfrm>
            <a:off x="0" y="1052670"/>
            <a:ext cx="9144000" cy="540075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 für Entzerrung :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Matlab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camera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calibrator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app</a:t>
            </a: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	    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undistortImage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Syntax verwenden für ein Frame und Frame </a:t>
            </a:r>
            <a:r>
              <a:rPr lang="de-DE" err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to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Frame 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                                      bearbeiten.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51402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8" name="Textfeld 7"/>
          <p:cNvSpPr txBox="1"/>
          <p:nvPr/>
        </p:nvSpPr>
        <p:spPr>
          <a:xfrm>
            <a:off x="88061" y="1169155"/>
            <a:ext cx="8876549" cy="568884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>
              <a:lnSpc>
                <a:spcPct val="150000"/>
              </a:lnSpc>
              <a:buSzPct val="100000"/>
            </a:pPr>
            <a:r>
              <a:rPr lang="de-DE" b="1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1.2 Punkte transformieren aus 2 verschiedenen Bilder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Idee.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Laden 2 Bilder mit jeweils 3 fixierte Punkte durch eine Dreieck.</a:t>
            </a: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Ortsbild heißt Bild von Kamera </a:t>
            </a:r>
          </a:p>
          <a:p>
            <a:pPr>
              <a:lnSpc>
                <a:spcPct val="150000"/>
              </a:lnSpc>
              <a:buSzPct val="100000"/>
            </a:pPr>
            <a:endParaRPr lang="de-DE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endParaRPr lang="de-DE" b="1" smtClean="0">
              <a:solidFill>
                <a:srgbClr val="001D4B"/>
              </a:solidFill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>
              <a:lnSpc>
                <a:spcPct val="150000"/>
              </a:lnSpc>
              <a:buSzPct val="100000"/>
            </a:pPr>
            <a:r>
              <a:rPr lang="de-DE" smtClean="0">
                <a:solidFill>
                  <a:srgbClr val="001D4B"/>
                </a:solidFill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</a:p>
        </p:txBody>
      </p:sp>
      <p:pic>
        <p:nvPicPr>
          <p:cNvPr id="5" name="Grafik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390" y="3125768"/>
            <a:ext cx="8872878" cy="3111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058034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348"/>
  <p:tag name="DEFAULTHEIGHT" val="200"/>
</p:tagLst>
</file>

<file path=ppt/theme/theme1.xml><?xml version="1.0" encoding="utf-8"?>
<a:theme xmlns:a="http://schemas.openxmlformats.org/drawingml/2006/main" name="Titel_Intern">
  <a:themeElements>
    <a:clrScheme name="1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1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1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KT">
  <a:themeElements>
    <a:clrScheme name="3_Benutzerdefiniertes Design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3_Benutzerdefiniertes Design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noAutofit/>
      </a:bodyPr>
      <a:lstStyle>
        <a:defPPr>
          <a:lnSpc>
            <a:spcPct val="150000"/>
          </a:lnSpc>
          <a:buSzPct val="100000"/>
          <a:defRPr dirty="0" smtClean="0">
            <a:solidFill>
              <a:srgbClr val="001D4B"/>
            </a:solidFill>
            <a:ea typeface="Verdana" panose="020B0604030504040204" pitchFamily="34" charset="0"/>
            <a:cs typeface="Verdana" panose="020B0604030504040204" pitchFamily="34" charset="0"/>
          </a:defRPr>
        </a:defPPr>
      </a:lstStyle>
    </a:txDef>
  </a:objectDefaults>
  <a:extraClrSchemeLst>
    <a:extraClrScheme>
      <a:clrScheme name="3_Benutzerdefiniertes Design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Larissa">
  <a:themeElements>
    <a:clrScheme name="Larissa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1377</Words>
  <Application>Microsoft Office PowerPoint</Application>
  <PresentationFormat>Bildschirmpräsentation (4:3)</PresentationFormat>
  <Paragraphs>284</Paragraphs>
  <Slides>27</Slides>
  <Notes>1</Notes>
  <HiddenSlides>0</HiddenSlides>
  <MMClips>0</MMClips>
  <ScaleCrop>false</ScaleCrop>
  <HeadingPairs>
    <vt:vector size="4" baseType="variant">
      <vt:variant>
        <vt:lpstr>Design</vt:lpstr>
      </vt:variant>
      <vt:variant>
        <vt:i4>2</vt:i4>
      </vt:variant>
      <vt:variant>
        <vt:lpstr>Folientitel</vt:lpstr>
      </vt:variant>
      <vt:variant>
        <vt:i4>27</vt:i4>
      </vt:variant>
    </vt:vector>
  </HeadingPairs>
  <TitlesOfParts>
    <vt:vector size="29" baseType="lpstr">
      <vt:lpstr>Titel_Intern</vt:lpstr>
      <vt:lpstr>LKT</vt:lpstr>
      <vt:lpstr>Gliederung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Sarkisov</dc:creator>
  <cp:lastModifiedBy>Manh Hung Nguyen</cp:lastModifiedBy>
  <cp:revision>474</cp:revision>
  <dcterms:created xsi:type="dcterms:W3CDTF">2014-03-15T22:02:55Z</dcterms:created>
  <dcterms:modified xsi:type="dcterms:W3CDTF">2017-08-16T17:27:22Z</dcterms:modified>
</cp:coreProperties>
</file>